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96" r:id="rId2"/>
    <p:sldId id="268" r:id="rId3"/>
    <p:sldId id="295" r:id="rId4"/>
    <p:sldId id="262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8" r:id="rId13"/>
    <p:sldId id="305" r:id="rId14"/>
    <p:sldId id="30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92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9A302-DEA3-07F0-E818-579A1447FEB7}" v="3" dt="2023-12-10T20:21:19.326"/>
    <p1510:client id="{13E6CD35-1857-C129-B97A-BC9C2E124197}" v="133" dt="2023-12-10T20:07:01.035"/>
    <p1510:client id="{199C0C8D-E38C-2368-1AE1-448913486760}" v="1386" dt="2023-12-10T22:05:43.047"/>
    <p1510:client id="{35F70452-845B-D433-040B-FC0847E36325}" v="104" dt="2023-12-09T22:29:32.847"/>
    <p1510:client id="{3A53B2B8-1826-4ABE-949B-C47B844416CE}" v="658" dt="2023-12-08T14:53:52.552"/>
    <p1510:client id="{4542D708-9D6E-8D5A-D544-B4177EC3631F}" v="4" dt="2023-12-11T01:23:44.729"/>
    <p1510:client id="{4B1ACC58-29B9-337E-3C09-399882F05ACA}" v="90" dt="2023-12-10T20:29:10.440"/>
    <p1510:client id="{7655F636-87B7-63E5-8480-394506BC6057}" v="1513" dt="2023-12-11T01:13:51.598"/>
    <p1510:client id="{7B0B7D6A-E3FA-3E9E-03D2-872A2E7A5C50}" v="341" dt="2023-12-11T02:22:18.695"/>
    <p1510:client id="{A2321E53-652A-6E2C-4F3E-477B5D1E0AE8}" v="215" dt="2023-12-10T21:11:45.717"/>
    <p1510:client id="{D4AC652E-9A27-BE14-A193-822DF98C8A78}" v="1726" dt="2023-12-11T02:46:07.517"/>
    <p1510:client id="{E04DC4C0-D007-CFFB-B98E-67CE2468B607}" v="2643" dt="2023-12-10T23:51:40.653"/>
    <p1510:client id="{F11ED5D5-22CA-4593-3766-1CB13F0E2B59}" v="593" dt="2023-12-10T22:47:37.349"/>
    <p1510:client id="{FBBD850B-D3E2-C0C4-8280-B8773494C23E}" v="2" dt="2023-12-10T23:53:44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43BF0-FDAF-49AC-A300-5CF969FEE1B3}" type="datetimeFigureOut"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FD2ED-0796-4672-ADB5-5E6A7C1064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Finance Manager and the team were spending considerable hours navigating through complex spreadsheets and calculations, leading to errors and delays in salary disbursement.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Here we see the employees that are listed under selected group so that user can choose one of them to start processing their payroll.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Here is the empty payroll for the month of this employee.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33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And this is after filling the payroll report, after filling the report a submit button will appear for user to submit report.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30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 user can either save and exit to continue later or choose another employee from the list.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4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Lets imagine user processed all payrolls for that group, they can just confirm and save the payroll for the currently selected group. 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 concludes my part of the solution in this project. Now, I'll pass it on to my next colleague to speak about their part. 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Thank you.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0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 come up with these two use cases that I think will be the initiation of the solution of the Payroll Management and Expense Reimbursement.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7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are planning to provide ease of operations by integrating a </a:t>
            </a:r>
            <a:r>
              <a:rPr lang="en-US" dirty="0"/>
              <a:t>payroll management and an expense reimbursement functionality.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5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focused on the finance teams business process and identified the current workflows needs.</a:t>
            </a:r>
            <a:br>
              <a:rPr lang="en-US" dirty="0">
                <a:cs typeface="+mn-lt"/>
              </a:rPr>
            </a:br>
            <a:r>
              <a:rPr lang="en-US" dirty="0">
                <a:cs typeface="Calibri"/>
              </a:rPr>
              <a:t>After a long research we found two functionalities to make business process of the finance department run smoother.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0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 would like to showcase some mockup designs for my part of the solution. This is the Expense Reimburse systems main page where user can process expense reports, send reimbursement approval/disapproval and email to employee who made the expense.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03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Here we can see how user will select an employee to process an Expense Reimbursement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Here we see how user will approve or disapprove the report. Again these are simple mock up designs to give a high level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is the other solution for my part. Here we see the main page of The Payroll Management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88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User can choose employee groups to process payroll in this part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D2ED-0796-4672-ADB5-5E6A7C1064B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3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picpedia.org/clipboard/expense-sheet.html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7.jpeg"/><Relationship Id="rId10" Type="http://schemas.openxmlformats.org/officeDocument/2006/relationships/hyperlink" Target="https://creativecommons.org/licenses/by-nc/3.0/" TargetMode="External"/><Relationship Id="rId4" Type="http://schemas.openxmlformats.org/officeDocument/2006/relationships/notesSlide" Target="../notesSlides/notesSlide1.xml"/><Relationship Id="rId9" Type="http://schemas.openxmlformats.org/officeDocument/2006/relationships/hyperlink" Target="http://www.debbest.com/2015/01/11/if-they-work-like-an-employee-theyre-an-employee-not-an-independent-contractor-in-business-and-at-wor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pngall.com/solution-png/download/36766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ongress.crowd.law/solution-identification.html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www.pngall.com/solution-png/download/36791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pngall.com/solution-png/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pngall.com/solution-png/download/36767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pngall.com/solution-png/download/36772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5EC1-C962-4CA3-AC36-DE3B843A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5: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588E8-3084-7CEA-65B1-2284F1BDC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In the existing business processes, there is currently no dedicated system for managing payroll and expense reimbursement. </a:t>
            </a:r>
          </a:p>
        </p:txBody>
      </p:sp>
      <p:pic>
        <p:nvPicPr>
          <p:cNvPr id="7" name="Picture 6" descr="A clipboard with a pen and glasses on top of it&#10;&#10;Description automatically generated">
            <a:extLst>
              <a:ext uri="{FF2B5EF4-FFF2-40B4-BE49-F238E27FC236}">
                <a16:creationId xmlns:a16="http://schemas.microsoft.com/office/drawing/2014/main" id="{6606F500-FD23-0D3F-0B88-A4EE7439E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09823" y="3554392"/>
            <a:ext cx="3125165" cy="2083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269A2-9529-23C6-FCF8-5D988CAFC0C3}"/>
              </a:ext>
            </a:extLst>
          </p:cNvPr>
          <p:cNvSpPr txBox="1"/>
          <p:nvPr/>
        </p:nvSpPr>
        <p:spPr>
          <a:xfrm>
            <a:off x="1909823" y="5888620"/>
            <a:ext cx="3125165" cy="6671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6"/>
              </a:rPr>
              <a:t>This Photo</a:t>
            </a:r>
            <a:r>
              <a:rPr lang="en-US" dirty="0"/>
              <a:t> by Unknown author is licensed under </a:t>
            </a:r>
            <a:r>
              <a:rPr lang="en-US" dirty="0">
                <a:hlinkClick r:id="rId7"/>
              </a:rPr>
              <a:t>CC BY-SA</a:t>
            </a:r>
            <a:r>
              <a:rPr lang="en-US" dirty="0"/>
              <a:t>.</a:t>
            </a:r>
          </a:p>
        </p:txBody>
      </p:sp>
      <p:pic>
        <p:nvPicPr>
          <p:cNvPr id="10" name="Picture 9" descr="A green file folder with a white label&#10;&#10;Description automatically generated">
            <a:extLst>
              <a:ext uri="{FF2B5EF4-FFF2-40B4-BE49-F238E27FC236}">
                <a16:creationId xmlns:a16="http://schemas.microsoft.com/office/drawing/2014/main" id="{BF84F45E-2EBD-5923-3963-DA0D13F3F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30061" y="3497000"/>
            <a:ext cx="2459601" cy="2265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2A108-2029-D1C5-43C6-F2D1818C591A}"/>
              </a:ext>
            </a:extLst>
          </p:cNvPr>
          <p:cNvSpPr txBox="1"/>
          <p:nvPr/>
        </p:nvSpPr>
        <p:spPr>
          <a:xfrm>
            <a:off x="6530734" y="5984594"/>
            <a:ext cx="2458255" cy="9565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9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10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EF01C60-75ED-1415-AD81-31C7F7B7D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475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1"/>
    </mc:Choice>
    <mc:Fallback>
      <p:transition spd="slow" advTm="23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/>
              <a:t>Solution 5: Mockup 2 (3/7)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Payroll</a:t>
            </a:r>
            <a:endParaRPr lang="en-US"/>
          </a:p>
        </p:txBody>
      </p:sp>
      <p:pic>
        <p:nvPicPr>
          <p:cNvPr id="6" name="Content Placeholder 5" descr="A white rectangular frame with black lines&#10;&#10;Description automatically generated">
            <a:extLst>
              <a:ext uri="{FF2B5EF4-FFF2-40B4-BE49-F238E27FC236}">
                <a16:creationId xmlns:a16="http://schemas.microsoft.com/office/drawing/2014/main" id="{89208C44-44DD-198D-CAAC-5EFB61E32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60078" y="2804582"/>
            <a:ext cx="5271791" cy="3318936"/>
          </a:xfrm>
        </p:spPr>
      </p:pic>
      <p:pic>
        <p:nvPicPr>
          <p:cNvPr id="3" name="Picture 2" descr="Success Strategy Business · Free image on Pixabay">
            <a:extLst>
              <a:ext uri="{FF2B5EF4-FFF2-40B4-BE49-F238E27FC236}">
                <a16:creationId xmlns:a16="http://schemas.microsoft.com/office/drawing/2014/main" id="{98DADE07-002C-07E0-736E-87133B26F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275" y="4895850"/>
            <a:ext cx="2286000" cy="12858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380D44-0A3A-D61C-94BD-A0A38140A0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083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3"/>
    </mc:Choice>
    <mc:Fallback>
      <p:transition spd="slow" advTm="9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/>
              <a:t>Solution 5: Mockup 2 (4/7)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Payroll</a:t>
            </a:r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F7945E-F3F1-1AB7-B411-C93BD50F3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51101" y="2823632"/>
            <a:ext cx="5299296" cy="3318936"/>
          </a:xfrm>
        </p:spPr>
      </p:pic>
      <p:pic>
        <p:nvPicPr>
          <p:cNvPr id="3" name="Picture 2" descr="Team Building Free Stock Photo - Public Domain Pictures">
            <a:extLst>
              <a:ext uri="{FF2B5EF4-FFF2-40B4-BE49-F238E27FC236}">
                <a16:creationId xmlns:a16="http://schemas.microsoft.com/office/drawing/2014/main" id="{707A8EB1-98F7-9D75-93D4-CB868DF91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4200525"/>
            <a:ext cx="1990725" cy="199072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7D95D9-D16A-0057-FC90-476C554693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730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5"/>
    </mc:Choice>
    <mc:Fallback>
      <p:transition spd="slow" advTm="5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 dirty="0"/>
              <a:t>Solution 5: Mockup 2 (5/7)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Payroll</a:t>
            </a:r>
            <a:endParaRPr lang="en-US"/>
          </a:p>
        </p:txBody>
      </p:sp>
      <p:pic>
        <p:nvPicPr>
          <p:cNvPr id="7" name="Picture 6" descr="Free illustration: Help, Information, Problem Solution - Free Image on ...">
            <a:extLst>
              <a:ext uri="{FF2B5EF4-FFF2-40B4-BE49-F238E27FC236}">
                <a16:creationId xmlns:a16="http://schemas.microsoft.com/office/drawing/2014/main" id="{7AECB8EC-4752-0D05-6579-6DB8764B9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743325"/>
            <a:ext cx="2390775" cy="239077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F92DFE4-5763-A9FD-CE63-7883C3E38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457285" y="2814107"/>
            <a:ext cx="5277428" cy="3318936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EFA0FA-3502-CBAE-C290-9E1814737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990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5"/>
    </mc:Choice>
    <mc:Fallback>
      <p:transition spd="slow" advTm="10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/>
              <a:t>Solution 5: Mockup 2 (6/7)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Payroll</a:t>
            </a:r>
            <a:endParaRPr lang="en-US"/>
          </a:p>
        </p:txBody>
      </p:sp>
      <p:pic>
        <p:nvPicPr>
          <p:cNvPr id="10" name="Content Placeholder 9" descr="A white rectangular frame with black text&#10;&#10;Description automatically generated">
            <a:extLst>
              <a:ext uri="{FF2B5EF4-FFF2-40B4-BE49-F238E27FC236}">
                <a16:creationId xmlns:a16="http://schemas.microsoft.com/office/drawing/2014/main" id="{43698DBE-F885-D9B8-848E-FAAF6B690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58400" y="2804582"/>
            <a:ext cx="5284697" cy="331893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C20C29-53C3-500B-F208-5E74D27B6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62998" y="3810000"/>
            <a:ext cx="2447978" cy="2200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59035-D776-7B27-2107-5ED52BE8C119}"/>
              </a:ext>
            </a:extLst>
          </p:cNvPr>
          <p:cNvSpPr txBox="1"/>
          <p:nvPr/>
        </p:nvSpPr>
        <p:spPr>
          <a:xfrm>
            <a:off x="8963025" y="6248400"/>
            <a:ext cx="2447925" cy="7937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7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8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E25B395-0268-3323-0954-82D43D9AD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113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5"/>
    </mc:Choice>
    <mc:Fallback>
      <p:transition spd="slow" advTm="9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/>
              <a:t>Solution 5: Mockup 2 (7/7)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Payroll</a:t>
            </a:r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C0AA9A-F671-58CD-C672-77E8BA8C1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51867" y="2556932"/>
            <a:ext cx="5288263" cy="331893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56456A-B8C7-7EEB-4FFF-367752046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34500" y="4019550"/>
            <a:ext cx="2200275" cy="2200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42263-EB4F-3F98-E534-EBBB3FD61FF2}"/>
              </a:ext>
            </a:extLst>
          </p:cNvPr>
          <p:cNvSpPr txBox="1"/>
          <p:nvPr/>
        </p:nvSpPr>
        <p:spPr>
          <a:xfrm>
            <a:off x="9334500" y="6429375"/>
            <a:ext cx="2200275" cy="10795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7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8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7C1F10-BBC3-0583-5546-88C98E2A3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223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3"/>
    </mc:Choice>
    <mc:Fallback>
      <p:transition spd="slow" advTm="11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5EC1-C962-4CA3-AC36-DE3B843A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5: Use Case </a:t>
            </a:r>
          </a:p>
        </p:txBody>
      </p:sp>
      <p:pic>
        <p:nvPicPr>
          <p:cNvPr id="6" name="Picture 5" descr="A document with text on it&#10;&#10;Description automatically generated">
            <a:extLst>
              <a:ext uri="{FF2B5EF4-FFF2-40B4-BE49-F238E27FC236}">
                <a16:creationId xmlns:a16="http://schemas.microsoft.com/office/drawing/2014/main" id="{330CAECA-B358-BA93-41AE-4E6EDB34B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326" y="2555571"/>
            <a:ext cx="4906903" cy="3487228"/>
          </a:xfrm>
          <a:prstGeom prst="rect">
            <a:avLst/>
          </a:prstGeom>
        </p:spPr>
      </p:pic>
      <p:pic>
        <p:nvPicPr>
          <p:cNvPr id="7" name="Picture 6" descr="A document with text on it&#10;&#10;Description automatically generated">
            <a:extLst>
              <a:ext uri="{FF2B5EF4-FFF2-40B4-BE49-F238E27FC236}">
                <a16:creationId xmlns:a16="http://schemas.microsoft.com/office/drawing/2014/main" id="{D73011FA-1D84-290E-AEDB-030D69CE6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141" y="2554251"/>
            <a:ext cx="4050828" cy="363097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BC48C4-D0E1-FD04-D6BD-C7338E21A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1291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7"/>
    </mc:Choice>
    <mc:Fallback>
      <p:transition spd="slow" advTm="15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5EC1-C962-4CA3-AC36-DE3B843A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5: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588E8-3084-7CEA-65B1-2284F1BDC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To enhance the efficiency of our customers operations, we are planning to integrate comprehensive solutions for payroll management and expense reimbursement into our solution.</a:t>
            </a:r>
          </a:p>
          <a:p>
            <a:pPr>
              <a:buSzPct val="114999"/>
            </a:pPr>
            <a:endParaRPr lang="en-US">
              <a:latin typeface="Calibri"/>
              <a:cs typeface="Calibri"/>
            </a:endParaRPr>
          </a:p>
          <a:p>
            <a:pPr>
              <a:buSzPct val="114999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26890-7C7C-08D7-A313-5D7121671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85180" y="3600450"/>
            <a:ext cx="3803464" cy="282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3A2E4-83A2-71D8-0146-9B54081858F0}"/>
              </a:ext>
            </a:extLst>
          </p:cNvPr>
          <p:cNvSpPr txBox="1"/>
          <p:nvPr/>
        </p:nvSpPr>
        <p:spPr>
          <a:xfrm>
            <a:off x="7685088" y="6677025"/>
            <a:ext cx="3803650" cy="6985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7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CCD57CF-7858-1D27-C229-B0868DB35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865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8"/>
    </mc:Choice>
    <mc:Fallback>
      <p:transition spd="slow" advTm="9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DFCA-19FD-122C-1D32-B98BA1B3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Solution 5 Details: 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2FB3-BE43-EBCF-9427-166C2E2D3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latin typeface="Calibri"/>
                <a:cs typeface="Calibri"/>
              </a:rPr>
              <a:t>What business areas did you look at?  Who analyzed what? </a:t>
            </a:r>
            <a:endParaRPr lang="en-US"/>
          </a:p>
          <a:p>
            <a:pPr>
              <a:buSzPct val="114999"/>
            </a:pPr>
            <a:r>
              <a:rPr lang="en-US" sz="1800"/>
              <a:t>We focused on examining existing business processes to identify areas for improvement and increased efficiency. I personally conducted the analysis to understand the current workflows at finance department and determine where implementing new functionalities could enhance operations.</a:t>
            </a:r>
          </a:p>
          <a:p>
            <a:pPr>
              <a:buSzPct val="114999"/>
            </a:pPr>
            <a:r>
              <a:rPr lang="en-US">
                <a:latin typeface="Calibri"/>
                <a:cs typeface="Calibri"/>
              </a:rPr>
              <a:t>What functionality have you researched?  Please list the use cases that you found and briefly describe each use case.  (use case table)</a:t>
            </a:r>
            <a:endParaRPr lang="en-US"/>
          </a:p>
          <a:p>
            <a:pPr>
              <a:buSzPct val="114999"/>
            </a:pPr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Process Payroll for Employees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 : 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The system calculates earnings, prompting user to confirm details and save each employee's payroll. </a:t>
            </a:r>
          </a:p>
          <a:p>
            <a:pPr>
              <a:buSzPct val="114999"/>
            </a:pPr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Process Employee Expense Reimbursement 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: 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The system records the transaction, detailing the reimbursement made to the employee.</a:t>
            </a:r>
            <a:endParaRPr lang="en-US" sz="1600">
              <a:solidFill>
                <a:srgbClr val="37415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F82C2D-E672-4644-F229-A487BDC3F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444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25"/>
    </mc:Choice>
    <mc:Fallback>
      <p:transition spd="slow" advTm="15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/>
              <a:t>Solution 5: Mockup 1 (1/3)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Expense</a:t>
            </a:r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F4AB87F-761E-31B0-F2C4-2DEDAE7C1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26673" y="2817362"/>
            <a:ext cx="5094955" cy="3318936"/>
          </a:xfrm>
        </p:spPr>
      </p:pic>
      <p:pic>
        <p:nvPicPr>
          <p:cNvPr id="3" name="Picture 2" descr="A light bulb and brain&#10;&#10;Description automatically generated">
            <a:extLst>
              <a:ext uri="{FF2B5EF4-FFF2-40B4-BE49-F238E27FC236}">
                <a16:creationId xmlns:a16="http://schemas.microsoft.com/office/drawing/2014/main" id="{B14804C3-ED44-EA28-EB97-753D9B95C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24850" y="4305300"/>
            <a:ext cx="3324225" cy="1943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1C0E42-1812-44AD-10F5-EF9459DE4F72}"/>
              </a:ext>
            </a:extLst>
          </p:cNvPr>
          <p:cNvSpPr txBox="1"/>
          <p:nvPr/>
        </p:nvSpPr>
        <p:spPr>
          <a:xfrm>
            <a:off x="8324850" y="6410325"/>
            <a:ext cx="3324225" cy="15557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7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8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20DC72E-FD66-B702-234B-4B4B2307D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86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9"/>
    </mc:Choice>
    <mc:Fallback>
      <p:transition spd="slow" advTm="19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/>
              <a:t>Solution 5: Mockup 1 (2/3)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Expense</a:t>
            </a:r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235FA0D-4C02-E66C-7516-9FBE88353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87599" y="2795057"/>
            <a:ext cx="5026300" cy="3318936"/>
          </a:xfrm>
        </p:spPr>
      </p:pic>
      <p:pic>
        <p:nvPicPr>
          <p:cNvPr id="3" name="Picture 2" descr="Problem Solution Help · Free image on Pixabay">
            <a:extLst>
              <a:ext uri="{FF2B5EF4-FFF2-40B4-BE49-F238E27FC236}">
                <a16:creationId xmlns:a16="http://schemas.microsoft.com/office/drawing/2014/main" id="{272C1C56-9752-837A-A30C-F256107DC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525" y="4314825"/>
            <a:ext cx="2705100" cy="180022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FB15C61-A1E5-04A1-8747-200BB789C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5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3"/>
    </mc:Choice>
    <mc:Fallback>
      <p:transition spd="slow" advTm="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/>
              <a:t>Solution 5: Mockup 1 (3/3)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Expense</a:t>
            </a:r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A029BAE-6A2B-E71F-0409-619EEF180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47396" y="2804582"/>
            <a:ext cx="5059056" cy="3318936"/>
          </a:xfrm>
        </p:spPr>
      </p:pic>
      <p:pic>
        <p:nvPicPr>
          <p:cNvPr id="3" name="Picture 2" descr="A hands holding a tablet&#10;&#10;Description automatically generated">
            <a:extLst>
              <a:ext uri="{FF2B5EF4-FFF2-40B4-BE49-F238E27FC236}">
                <a16:creationId xmlns:a16="http://schemas.microsoft.com/office/drawing/2014/main" id="{08DFDFF8-00DD-3680-9ACD-4E1967D36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05875" y="4157662"/>
            <a:ext cx="2619375" cy="1695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06410-1B22-2EF3-977A-B7E6E34B817F}"/>
              </a:ext>
            </a:extLst>
          </p:cNvPr>
          <p:cNvSpPr txBox="1"/>
          <p:nvPr/>
        </p:nvSpPr>
        <p:spPr>
          <a:xfrm>
            <a:off x="8905875" y="6110288"/>
            <a:ext cx="2619375" cy="6032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7"/>
              </a:rPr>
              <a:t>This Photo</a:t>
            </a:r>
            <a:r>
              <a:rPr lang="en-US" dirty="0"/>
              <a:t> by Unknown author is licensed under </a:t>
            </a:r>
            <a:r>
              <a:rPr lang="en-US" dirty="0">
                <a:hlinkClick r:id="rId8"/>
              </a:rPr>
              <a:t>CC BY-NC</a:t>
            </a:r>
            <a:r>
              <a:rPr lang="en-US" dirty="0"/>
              <a:t>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A7A7746-ED46-F86A-C10C-8521EA56C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05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9"/>
    </mc:Choice>
    <mc:Fallback>
      <p:transition spd="slow" advTm="9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/>
              <a:t>Solution 5: Mockup 2 (1/7)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Payroll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91CE3D-5043-4CC0-8BEB-CB35F5A8E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46351" y="2804582"/>
            <a:ext cx="5299296" cy="3318936"/>
          </a:xfrm>
        </p:spPr>
      </p:pic>
      <p:pic>
        <p:nvPicPr>
          <p:cNvPr id="3" name="Picture 2" descr="A hand drawing a light bulb&#10;&#10;Description automatically generated">
            <a:extLst>
              <a:ext uri="{FF2B5EF4-FFF2-40B4-BE49-F238E27FC236}">
                <a16:creationId xmlns:a16="http://schemas.microsoft.com/office/drawing/2014/main" id="{EB4167EE-A47D-B7B1-F4E9-A3D092520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29662" y="3505200"/>
            <a:ext cx="2847975" cy="2571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FE9DE-3ACD-5651-7351-9EE10AFCC242}"/>
              </a:ext>
            </a:extLst>
          </p:cNvPr>
          <p:cNvSpPr txBox="1"/>
          <p:nvPr/>
        </p:nvSpPr>
        <p:spPr>
          <a:xfrm>
            <a:off x="8729663" y="6257925"/>
            <a:ext cx="2847975" cy="13652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7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8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18C50A-0D0F-7767-60E1-B514F8D8F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846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3"/>
    </mc:Choice>
    <mc:Fallback>
      <p:transition spd="slow" advTm="6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36C1-BF8C-8937-34E2-72CA16AD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1579"/>
            <a:ext cx="9601196" cy="1303867"/>
          </a:xfrm>
        </p:spPr>
        <p:txBody>
          <a:bodyPr/>
          <a:lstStyle/>
          <a:p>
            <a:r>
              <a:rPr lang="en-US"/>
              <a:t>Solution 5: Mockup 2 (2/7)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B2212-2D52-C280-1A99-ADA65FD288F6}"/>
              </a:ext>
            </a:extLst>
          </p:cNvPr>
          <p:cNvSpPr/>
          <p:nvPr/>
        </p:nvSpPr>
        <p:spPr>
          <a:xfrm>
            <a:off x="4432201" y="1830875"/>
            <a:ext cx="3126033" cy="918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aramond"/>
                <a:cs typeface="Calibri"/>
              </a:rPr>
              <a:t>Process Employee Payroll</a:t>
            </a:r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AD8C78-4B76-71BB-78D5-901392C6C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53829" y="2814107"/>
            <a:ext cx="5293840" cy="3318936"/>
          </a:xfrm>
        </p:spPr>
      </p:pic>
      <p:pic>
        <p:nvPicPr>
          <p:cNvPr id="3" name="Picture 2" descr="Free illustration: Help, Information, Problem Solution - Free Image on ...">
            <a:extLst>
              <a:ext uri="{FF2B5EF4-FFF2-40B4-BE49-F238E27FC236}">
                <a16:creationId xmlns:a16="http://schemas.microsoft.com/office/drawing/2014/main" id="{2DA3E536-F9D2-4AA1-79D7-E1252269B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3743325"/>
            <a:ext cx="2390775" cy="23907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30FAE8-F7EB-03AF-1B44-7B5DDA50F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521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5"/>
    </mc:Choice>
    <mc:Fallback>
      <p:transition spd="slow" advTm="5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</TotalTime>
  <Words>750</Words>
  <Application>Microsoft Office PowerPoint</Application>
  <PresentationFormat>Widescreen</PresentationFormat>
  <Paragraphs>68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Organic</vt:lpstr>
      <vt:lpstr>Problem 5: </vt:lpstr>
      <vt:lpstr>Problem 5: Use Case </vt:lpstr>
      <vt:lpstr>Solution 5: </vt:lpstr>
      <vt:lpstr>Solution 5 Details: </vt:lpstr>
      <vt:lpstr>Solution 5: Mockup 1 (1/3)</vt:lpstr>
      <vt:lpstr>Solution 5: Mockup 1 (2/3)</vt:lpstr>
      <vt:lpstr>Solution 5: Mockup 1 (3/3)</vt:lpstr>
      <vt:lpstr>Solution 5: Mockup 2 (1/7)</vt:lpstr>
      <vt:lpstr>Solution 5: Mockup 2 (2/7)</vt:lpstr>
      <vt:lpstr>Solution 5: Mockup 2 (3/7)</vt:lpstr>
      <vt:lpstr>Solution 5: Mockup 2 (4/7)</vt:lpstr>
      <vt:lpstr>Solution 5: Mockup 2 (5/7)</vt:lpstr>
      <vt:lpstr>Solution 5: Mockup 2 (6/7)</vt:lpstr>
      <vt:lpstr>Solution 5: Mockup 2 (7/7)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Yunus Emre Gumus</dc:creator>
  <cp:lastModifiedBy>ygumus</cp:lastModifiedBy>
  <cp:revision>968</cp:revision>
  <dcterms:created xsi:type="dcterms:W3CDTF">2023-12-08T14:30:34Z</dcterms:created>
  <dcterms:modified xsi:type="dcterms:W3CDTF">2023-12-11T03:20:25Z</dcterms:modified>
</cp:coreProperties>
</file>